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2BE1-582E-245B-06F3-A4CE3AFE8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8FDA8-CFDC-9F9C-9010-129D206F4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2A4E6-A36D-1989-0D0E-60CCDF8F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2675B-2DA4-A084-7C8A-95191BD2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ECD46-7337-C9DB-85D5-3283B933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7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5994-5D48-73D3-F32F-5D7632CE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36678-82C2-D0AA-B0C6-F1A1FA55F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21234-8544-F422-6994-CEBCFE56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E35B-EA6C-71A2-0184-319B5019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A6601-CFEB-4422-4482-B6813783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9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34A6D4-ECB9-E919-65DB-2450683B45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3211D-784E-2030-B7AC-6DFC8AC49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60B8A-62E2-2845-9E73-2BB3BC7E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52ED-5114-5310-CD12-5CCDD722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BBBC4-EFEB-839C-2499-3CC79AD1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9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4D4F-FCD3-92D2-2999-407A0F4B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33F43-F290-1BF6-3520-D0111B49E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B9348-288F-E146-91F4-E388C307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B1148-55DD-B951-AE81-9A14C19D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92D46-88D0-E2B6-5B87-F3A6B13D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1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869B-1903-05EF-4D15-16EBEE9B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15E2E-B77E-CC09-4884-CF461241C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CD38B-A4BA-BFFA-867E-4ACED65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29CE0-D397-8510-2FAA-EFDAA498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4A7AF-0FEE-6DA4-0B81-9EB79E55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3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01BD-487A-13D0-9155-748951EC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6E82-A700-138E-C482-6BF8FA867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D4E59-9394-9FB7-B0A1-3A5B04C4C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E612F-EF02-730C-9463-BB307ACD6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568A7-7CC3-0D3C-A7C9-58EA6827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85837-A86D-B987-C0CB-2608B5F9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8A8A-780D-1250-5BEE-73D7DA7A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D5CB1-CD57-0991-8D8B-C323E01BF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5AE5D-9BF0-FECD-D3DC-680D47E78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927EC-1507-C3E4-5922-7DD52AAF0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C38F3-42E9-893D-96D2-C1267A8F67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AA6E5-C563-021E-E98B-9A3EB413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E6A1A-5A78-EDB3-1A7A-A26AB169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3EAECF-DA58-B9F2-1765-6D5BE256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4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5399-86E1-31F5-0A0B-D6EE10BC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70EFC-D526-8528-BDE7-7B4A4260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B3CF7-B4E4-80D2-69BA-578EDDB1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A52C1-71DF-5B15-88F4-D799CA6D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2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B7DEC7-DAED-DF1D-06F9-13455FE1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F9DEB-0F25-BE63-5DE5-343FB263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7E294-3C1B-D0FE-AE1E-37AFCA84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5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FD45-CA6D-604E-437B-6BF3B405D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96980-F089-E58C-0AE0-8EAC2C71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B5E0D-C9C6-4CE5-9A3C-D6DC055BD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1AD22-D8D9-F5EF-337E-81D42B44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F0050-03D6-BB55-42FD-A938CD2B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1948D-5EC3-2EC6-7F02-B9E5AE09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C7AE-C3C1-EBC8-ACFE-DEC913A3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A8685-E1C3-B0B9-C5A8-15B0A2E2E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7FB-B729-5BA8-D65C-C282F86B2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441E-83F9-6E05-2A2A-C518181B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FC53C-E683-9F0E-6E07-F307C8CC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389C5-AC70-C905-801A-EAC84A29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7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F2232-3A46-15F6-63D0-C058DADF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638EB-3400-687C-388E-8C5132C21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07E5F-C776-C707-B48B-CB13F3A0C2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3C2B-DBA7-CD82-4B82-5F6974F67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E565C-6CF2-895B-EC12-D1AD59EE4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831F936D-634A-5A9E-05BC-8E416B73D7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6E37BA-4B6B-CD68-2449-F3F26255B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71759"/>
            <a:ext cx="5067300" cy="3497042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Financial Transaction Data Analysis</a:t>
            </a:r>
            <a:br>
              <a:rPr lang="en-US" b="1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D6989-8F50-5809-315A-021802148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5157694"/>
            <a:ext cx="5019676" cy="97640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Insights and Spending Behavior Trends</a:t>
            </a:r>
          </a:p>
        </p:txBody>
      </p:sp>
    </p:spTree>
    <p:extLst>
      <p:ext uri="{BB962C8B-B14F-4D97-AF65-F5344CB8AC3E}">
        <p14:creationId xmlns:p14="http://schemas.microsoft.com/office/powerpoint/2010/main" val="251209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F2BB80-9F38-AA05-ACEE-6DBCCE4EDC82}"/>
              </a:ext>
            </a:extLst>
          </p:cNvPr>
          <p:cNvSpPr txBox="1"/>
          <p:nvPr/>
        </p:nvSpPr>
        <p:spPr>
          <a:xfrm>
            <a:off x="6852211" y="1689902"/>
            <a:ext cx="4884517" cy="320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rgbClr val="4F46E5"/>
                </a:solidFill>
                <a:effectLst/>
                <a:latin typeface="Roboto" panose="02000000000000000000" pitchFamily="2" charset="0"/>
              </a:rPr>
              <a:t>Proposed Recommendations: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Investigate: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Study the reasons for the 2019 spending decline.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Focus: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Target debit cardholders with tailored marketing campaigns and offers.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Customize: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Develop packages and products aimed at different income brackets.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Partnerships: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Build strategic partnerships with companies in major spending sectors (e.g., construction, professional services).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2546A-5810-3262-7D49-E6993EE141B3}"/>
              </a:ext>
            </a:extLst>
          </p:cNvPr>
          <p:cNvSpPr txBox="1"/>
          <p:nvPr/>
        </p:nvSpPr>
        <p:spPr>
          <a:xfrm>
            <a:off x="202557" y="1689902"/>
            <a:ext cx="6094070" cy="320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rgbClr val="4F46E5"/>
                </a:solidFill>
                <a:effectLst/>
                <a:latin typeface="Roboto" panose="02000000000000000000" pitchFamily="2" charset="0"/>
              </a:rPr>
              <a:t>Summary of Key Insights: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Growth then Decline: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Spending saw strong growth for 8 years followed by a sudden drop in 2019.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Debit Dominance: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Debit cards (Mastercard and Visa) are the preferred transaction tool.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Income is King: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Income level is the most impactful factor on transaction value.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Major Spending Categories: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The highest-value transactions are concentrated in specific categories like 'Construction Materials' and 'Professional Services'.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1CF97-27A9-DB74-4FFA-56B508ADFFB9}"/>
              </a:ext>
            </a:extLst>
          </p:cNvPr>
          <p:cNvSpPr txBox="1"/>
          <p:nvPr/>
        </p:nvSpPr>
        <p:spPr>
          <a:xfrm>
            <a:off x="3660494" y="353558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dirty="0">
                <a:solidFill>
                  <a:srgbClr val="1F2937"/>
                </a:solidFill>
                <a:effectLst/>
                <a:latin typeface="Roboto" panose="02000000000000000000" pitchFamily="2" charset="0"/>
              </a:rPr>
              <a:t>Conclusion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30452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4469AB-2409-4B58-984A-1F3A399C4C08}"/>
              </a:ext>
            </a:extLst>
          </p:cNvPr>
          <p:cNvSpPr txBox="1"/>
          <p:nvPr/>
        </p:nvSpPr>
        <p:spPr>
          <a:xfrm>
            <a:off x="8023123" y="1642212"/>
            <a:ext cx="4011561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 The chart shows steady growth in total spending volume from 2010 until it peaked between 2016 and 2018.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 There is a sharp and sudden drop in total spending in 2019.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Key Insight: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There's healthy spending growth over the decade, but the 2019 drop requires deeper investigation to understand its causes (e.g., incomplete data, market condition changes, or a shift in consumer behavior).</a:t>
            </a:r>
          </a:p>
        </p:txBody>
      </p:sp>
      <p:pic>
        <p:nvPicPr>
          <p:cNvPr id="7" name="Picture 6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34A5335B-AE24-29D7-32AC-9FFD695E9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5" y="1439376"/>
            <a:ext cx="7292349" cy="4553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F4557F-814B-80A4-BED2-E4396D53342F}"/>
              </a:ext>
            </a:extLst>
          </p:cNvPr>
          <p:cNvSpPr txBox="1"/>
          <p:nvPr/>
        </p:nvSpPr>
        <p:spPr>
          <a:xfrm>
            <a:off x="3048000" y="2381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i="0" dirty="0">
                <a:solidFill>
                  <a:srgbClr val="1F2937"/>
                </a:solidFill>
                <a:effectLst/>
                <a:latin typeface="Roboto" panose="02000000000000000000" pitchFamily="2" charset="0"/>
              </a:rPr>
              <a:t>Overview of Total Annual Transactions</a:t>
            </a:r>
          </a:p>
        </p:txBody>
      </p:sp>
    </p:spTree>
    <p:extLst>
      <p:ext uri="{BB962C8B-B14F-4D97-AF65-F5344CB8AC3E}">
        <p14:creationId xmlns:p14="http://schemas.microsoft.com/office/powerpoint/2010/main" val="93050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ACC42E-689E-3E3F-5BDC-7C47838C0FF8}"/>
              </a:ext>
            </a:extLst>
          </p:cNvPr>
          <p:cNvSpPr txBox="1"/>
          <p:nvPr/>
        </p:nvSpPr>
        <p:spPr>
          <a:xfrm>
            <a:off x="8202616" y="1427266"/>
            <a:ext cx="3989384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 This stacked bar chart shows the spending distribution across different categories each year.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 Certain categories like 'Retail', 'Professional Services', and 'Bills &amp; Utilities' consistently account for a large portion of total spending.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Key Insight: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The most significant consumer categories can be identified, helping to direct marketing strategies and offers toward these vital sectors.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9AE68-D539-7E89-3FAF-1A57F0F1D585}"/>
              </a:ext>
            </a:extLst>
          </p:cNvPr>
          <p:cNvSpPr txBox="1"/>
          <p:nvPr/>
        </p:nvSpPr>
        <p:spPr>
          <a:xfrm>
            <a:off x="3048000" y="1299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dirty="0">
                <a:solidFill>
                  <a:srgbClr val="1F2937"/>
                </a:solidFill>
                <a:effectLst/>
                <a:latin typeface="Roboto" panose="02000000000000000000" pitchFamily="2" charset="0"/>
              </a:rPr>
              <a:t>Annual Spending Breakdown by Category</a:t>
            </a:r>
          </a:p>
        </p:txBody>
      </p:sp>
      <p:pic>
        <p:nvPicPr>
          <p:cNvPr id="9" name="Picture 8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28CB6AC2-BD83-C4C7-633C-692EC2A68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1171231"/>
            <a:ext cx="8125774" cy="39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7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77BC27B2-1D69-9B36-F231-E6D23785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AEC357ED-CE08-8B10-CEC9-83E053695E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800" y="-7461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AE19DE27-F332-38AA-517D-A4C463A1AE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300" y="-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0C95B80-B927-C677-69E1-41CA9E51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4940489"/>
            <a:ext cx="10704425" cy="14003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Card Type: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Debit cards are used far more frequently than Credit and Prepaid cards.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Card Brand: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Mastercard and Visa are the dominant brands in the market.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Key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Customers prefer to spend directly from their accounts rather than using credit. Marketing efforts and partnerships should focus on Mastercard and Visa debit cardholders.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EDB39CBC-EE55-A34A-ABA3-B393920F4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6882" y="367099"/>
            <a:ext cx="6910904" cy="69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8FDEC24A-A77A-C4F2-C4C2-14FF141C1E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10382" y="656024"/>
            <a:ext cx="6910904" cy="69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B52A4-1D49-19E4-88DB-C23D8C887574}"/>
              </a:ext>
            </a:extLst>
          </p:cNvPr>
          <p:cNvSpPr txBox="1"/>
          <p:nvPr/>
        </p:nvSpPr>
        <p:spPr>
          <a:xfrm>
            <a:off x="4208207" y="901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F2937"/>
                </a:solidFill>
                <a:effectLst/>
                <a:latin typeface="Roboto" panose="02000000000000000000" pitchFamily="2" charset="0"/>
              </a:rPr>
              <a:t>Card Types and Brands in Use</a:t>
            </a:r>
          </a:p>
        </p:txBody>
      </p:sp>
      <p:pic>
        <p:nvPicPr>
          <p:cNvPr id="16" name="Picture 15" descr="A graph of a number of transactions&#10;&#10;AI-generated content may be incorrect.">
            <a:extLst>
              <a:ext uri="{FF2B5EF4-FFF2-40B4-BE49-F238E27FC236}">
                <a16:creationId xmlns:a16="http://schemas.microsoft.com/office/drawing/2014/main" id="{401E9695-C195-79F1-30E1-3076525D2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50" y="747667"/>
            <a:ext cx="5065786" cy="4169672"/>
          </a:xfrm>
          <a:prstGeom prst="rect">
            <a:avLst/>
          </a:prstGeom>
        </p:spPr>
      </p:pic>
      <p:pic>
        <p:nvPicPr>
          <p:cNvPr id="18" name="Picture 17" descr="A graph showing a number of transactions&#10;&#10;AI-generated content may be incorrect.">
            <a:extLst>
              <a:ext uri="{FF2B5EF4-FFF2-40B4-BE49-F238E27FC236}">
                <a16:creationId xmlns:a16="http://schemas.microsoft.com/office/drawing/2014/main" id="{6BE5C0E3-DFD9-DB27-208C-2B52E25A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66558"/>
            <a:ext cx="5065786" cy="41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FF9D747-0162-CD17-8160-A7BA5111C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24" y="4380567"/>
            <a:ext cx="11817752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Income: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There is a very strong positive correlation between income level and average transaction amount. The higher the income, the higher the average spend per transaction.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Gender: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There is no significant difference in the average transaction amount between males and females.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Key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Income level is the primary driver of spending volume, while gender is not an influential factor. Products and services can be tailored to different income brackets.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90E1FFF-5D4E-58F0-970F-555F0F021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99" y="-746126"/>
            <a:ext cx="3765631" cy="376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493C7D4F-FD65-8D87-5122-B3FA772058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299" y="-457201"/>
            <a:ext cx="3765631" cy="376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80D55-CFD7-6950-34B3-41F8F38CAE7E}"/>
              </a:ext>
            </a:extLst>
          </p:cNvPr>
          <p:cNvSpPr txBox="1"/>
          <p:nvPr/>
        </p:nvSpPr>
        <p:spPr>
          <a:xfrm>
            <a:off x="1682670" y="230664"/>
            <a:ext cx="8826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F2937"/>
                </a:solidFill>
                <a:effectLst/>
                <a:latin typeface="Roboto" panose="02000000000000000000" pitchFamily="2" charset="0"/>
              </a:rPr>
              <a:t>Spending Analysis by Demographics (Income and Gender)</a:t>
            </a:r>
          </a:p>
        </p:txBody>
      </p:sp>
      <p:pic>
        <p:nvPicPr>
          <p:cNvPr id="10" name="Picture 9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C3AF10E1-8C6E-3BE1-C07A-F67CCAFF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88" y="750098"/>
            <a:ext cx="5157226" cy="4206248"/>
          </a:xfrm>
          <a:prstGeom prst="rect">
            <a:avLst/>
          </a:prstGeom>
        </p:spPr>
      </p:pic>
      <p:pic>
        <p:nvPicPr>
          <p:cNvPr id="12" name="Picture 11" descr="A graph of a number of blue and green bars&#10;&#10;AI-generated content may be incorrect.">
            <a:extLst>
              <a:ext uri="{FF2B5EF4-FFF2-40B4-BE49-F238E27FC236}">
                <a16:creationId xmlns:a16="http://schemas.microsoft.com/office/drawing/2014/main" id="{3272497C-C6F7-1726-8835-811715994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4" y="1079432"/>
            <a:ext cx="5605289" cy="35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6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7027A5-5622-F53B-32DF-48D18FBE4BFD}"/>
              </a:ext>
            </a:extLst>
          </p:cNvPr>
          <p:cNvSpPr txBox="1"/>
          <p:nvPr/>
        </p:nvSpPr>
        <p:spPr>
          <a:xfrm>
            <a:off x="7265045" y="1365813"/>
            <a:ext cx="4404691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 Unexpectedly, the average transaction amount is very similar across all credit score groups (Poor, Fair, Good, Excellent).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 The 'Poor' credit score group has a slightly higher average spend.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Key Insight: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Credit score does not significantly impact the average value of individual transactions. This might indicate that those with lower credit scores make larger but less frequent transactions.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32E1E-BB0E-7EAA-81D0-0D2E0CAAC22A}"/>
              </a:ext>
            </a:extLst>
          </p:cNvPr>
          <p:cNvSpPr txBox="1"/>
          <p:nvPr/>
        </p:nvSpPr>
        <p:spPr>
          <a:xfrm>
            <a:off x="3579471" y="110488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dirty="0">
                <a:solidFill>
                  <a:srgbClr val="1F2937"/>
                </a:solidFill>
                <a:effectLst/>
                <a:latin typeface="Roboto" panose="02000000000000000000" pitchFamily="2" charset="0"/>
              </a:rPr>
              <a:t>Impact of Credit Score on Spending</a:t>
            </a:r>
          </a:p>
        </p:txBody>
      </p:sp>
      <p:pic>
        <p:nvPicPr>
          <p:cNvPr id="9" name="Picture 8" descr="A graph of a number of credit score groups&#10;&#10;AI-generated content may be incorrect.">
            <a:extLst>
              <a:ext uri="{FF2B5EF4-FFF2-40B4-BE49-F238E27FC236}">
                <a16:creationId xmlns:a16="http://schemas.microsoft.com/office/drawing/2014/main" id="{B1C38D31-EBBC-C82D-50EE-65EB8EAA6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2" y="901454"/>
            <a:ext cx="6329949" cy="505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6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358438-293B-9364-0F59-5A061A8F57F0}"/>
              </a:ext>
            </a:extLst>
          </p:cNvPr>
          <p:cNvSpPr txBox="1"/>
          <p:nvPr/>
        </p:nvSpPr>
        <p:spPr>
          <a:xfrm>
            <a:off x="7025833" y="1878589"/>
            <a:ext cx="4025096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 The heatmap shows that 'Construction Materials' and 'Professional Services' have the highest average spend across all age groups.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 Different spending patterns are noticeable; for example, spending on 'Electronics &amp; Appliances' increases with the Senior (61+) age group.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Key Insight: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There are high-value spending categories that target all ages, while other categories can be tailored to specific age segments.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3285A-1568-E1F3-293C-32CBF9C6F549}"/>
              </a:ext>
            </a:extLst>
          </p:cNvPr>
          <p:cNvSpPr txBox="1"/>
          <p:nvPr/>
        </p:nvSpPr>
        <p:spPr>
          <a:xfrm>
            <a:off x="3047036" y="156787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dirty="0">
                <a:solidFill>
                  <a:srgbClr val="1F2937"/>
                </a:solidFill>
                <a:effectLst/>
                <a:latin typeface="Roboto" panose="02000000000000000000" pitchFamily="2" charset="0"/>
              </a:rPr>
              <a:t>Spending Breakdown by Category and Age</a:t>
            </a:r>
          </a:p>
        </p:txBody>
      </p:sp>
      <p:pic>
        <p:nvPicPr>
          <p:cNvPr id="9" name="Picture 8" descr="A screenshot of a chart&#10;&#10;AI-generated content may be incorrect.">
            <a:extLst>
              <a:ext uri="{FF2B5EF4-FFF2-40B4-BE49-F238E27FC236}">
                <a16:creationId xmlns:a16="http://schemas.microsoft.com/office/drawing/2014/main" id="{CB445023-0FFD-1C2D-E9E9-3982C99C1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6" y="813114"/>
            <a:ext cx="5675684" cy="605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4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789528-A78F-16E4-AE73-A729C9BE2BAA}"/>
              </a:ext>
            </a:extLst>
          </p:cNvPr>
          <p:cNvSpPr txBox="1"/>
          <p:nvPr/>
        </p:nvSpPr>
        <p:spPr>
          <a:xfrm>
            <a:off x="7454095" y="1560828"/>
            <a:ext cx="4140843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Strongest Positive Correlation: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Between 'Yearly Income' and 'Credit Limit' (0.58), which is logical.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Other Positive Correlation: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Between 'Current Age' and 'Number of Credit Cards' (0.39), suggesting older individuals tend to have more cards.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b="1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Key Insight:</a:t>
            </a:r>
            <a:r>
              <a:rPr lang="en-US" b="0" i="0" dirty="0">
                <a:solidFill>
                  <a:srgbClr val="4B5563"/>
                </a:solidFill>
                <a:effectLst/>
                <a:latin typeface="Roboto" panose="02000000000000000000" pitchFamily="2" charset="0"/>
              </a:rPr>
              <a:t> The matrix confirms logical relationships between financial variables and reveals no strong, unexpected correlations.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321BD-6B7C-DA63-F35F-1DD7049FD8F2}"/>
              </a:ext>
            </a:extLst>
          </p:cNvPr>
          <p:cNvSpPr txBox="1"/>
          <p:nvPr/>
        </p:nvSpPr>
        <p:spPr>
          <a:xfrm>
            <a:off x="3430446" y="168362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dirty="0">
                <a:solidFill>
                  <a:srgbClr val="1F2937"/>
                </a:solidFill>
                <a:effectLst/>
                <a:latin typeface="Roboto" panose="02000000000000000000" pitchFamily="2" charset="0"/>
              </a:rPr>
              <a:t>Correlation Matrix of Numeric Features</a:t>
            </a: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8BC582C-1F8F-92AF-E0AC-FDC532AEC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39" y="933573"/>
            <a:ext cx="5461442" cy="49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6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A3AEC45D-B36C-A4C9-A670-E561963C6F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245687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A3AEC45D-B36C-A4C9-A670-E561963C6F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775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92E10F9B-11CE-4F04-9CD2-6CB531222C5E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7FA69807-29F6-4DFA-BDCD-7476B7B9C231&quot;"/>
    <we:property name="embedUrl" value="&quot;/reportEmbed?reportId=255bb1e3-2c6a-482b-a1f9-afd3d7e6653e&amp;config=eyJjbHVzdGVyVXJsIjoiaHR0cHM6Ly9XQUJJLU5PUlRILUVVUk9QRS1yZWRpcmVjdC5hbmFseXNpcy53aW5kb3dzLm5ldCIsImVtYmVkRmVhdHVyZXMiOnsidXNhZ2VNZXRyaWNzVk5leHQiOnRydWV9fQ%3D%3D&amp;disableSensitivityBanner=true&amp;storytellingChangeViewModeShortcutKeys=true&quot;"/>
    <we:property name="bookmark" value="&quot;H4sIAAAAAAAAA21QwW7CMAz9lcnnagLahZYju04TEhMXxMFtXZQRkihx0Rji3+ekSNthOST288t71rtBr6M3eH3HM8EK1s6dzhhOT3MowE4YqqqsF9QQtvMG+xmpYSFT51k7G2F1A8ZwJN7pOKJJQgLuDwWgMRs8pm5AE6kATyE6i0Z/00SWEYeR7gXQlzcuYJLcMjIl2YvQpZcV5s+lOGLH+kJb6nhCa1INquWy7MsZLtuhUoqEFidC3uxfSpLO9q/OMmorNgmrKirLDuuhflFV03azflEnPGp7NI+Ff/9+XH0OJ3utR2ZZSUJpP8U9yd3z+YvAmSSmVLiRo8eONmil39/AByfZsKbMkyzQ9tQ/6pDeN80UJv8dmjFZ51Ah2xzS9QMPrL/XzAEAAA==&quot;"/>
    <we:property name="datasetId" value="&quot;718cfa85-c446-4e7d-a49b-804bd9533417&quot;"/>
    <we:property name="pageName" value="&quot;8e69a6773d30a7bf466e&quot;"/>
    <we:property name="reportUrl" value="&quot;/links/HTBM9YMdbq?ctid=a2c31985-cc3b-4e19-8fa2-59fa488f0c27&amp;bookmarkGuid=54ef48dd-6d10-4a15-8e15-00f8c2c4b465&quot;"/>
    <we:property name="reportName" value="&quot;Financial Transactions Project&quot;"/>
    <we:property name="reportState" value="&quot;CONNECTED&quot;"/>
    <we:property name="pageDisplayName" value="&quot;Page 1&quot;"/>
    <we:property name="backgroundColor" value="&quot;#FFFFFF&quot;"/>
    <we:property name="initialStateBookmark" value="&quot;H4sIAAAAAAAAA4VQy27CMBD8lWrPUQVNGgI3qHqiPFQqLghVm2RBLsaObAeVIv69uw5Se6hUH2zveDwzmgvUyjcaz3M8EoxgYu3hiO5w14cEzA1bLKaz8ev0fT6ePTNsm6Cs8TC6QEC3p7BWvkUtCgxutgmg1kvcy7RD7SmBhpy3BrX6oo7MT8G1dE2APhttHYrkKmAgkT0xnWf27t+n7IhVUCdaURU6tKB8iPlgkNZpDwflLstzYprvCDHZnxSRjvZP1gRUhm0EyzJK0wqLXfGYZ8Oy6tUPheBemb2+Bf75+3ZupBWMXpM2BI7EpZQf7C5y17h+I3Akrkkutg2+wYqWaHjeXKBxlrsJiiKPu0BTU327OzlfVCDX+a9Rt2IdS4VowpFUqemfD1I1xFhb2b4B3xWikvUBAAA=&quot;"/>
    <we:property name="isFiltersActionButtonVisible" value="true"/>
    <we:property name="isVisualContainerHeaderHidden" value="false"/>
    <we:property name="reportEmbeddedTime" value="&quot;2025-09-24T20:25:30.252Z&quot;"/>
    <we:property name="creatorTenantId" value="&quot;a2c31985-cc3b-4e19-8fa2-59fa488f0c27&quot;"/>
    <we:property name="creatorUserId" value="&quot;10032000F33625A3&quot;"/>
    <we:property name="creatorSessionId" value="&quot;ab394f01-5d79-4e44-ba92-9a27901076e4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696</Words>
  <Application>Microsoft Office PowerPoint</Application>
  <PresentationFormat>Widescreen</PresentationFormat>
  <Paragraphs>43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Roboto</vt:lpstr>
      <vt:lpstr>Office Theme</vt:lpstr>
      <vt:lpstr>Financial Transaction 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محمد محمد عباس حسن الاعصر</dc:creator>
  <cp:lastModifiedBy>محمد محمد عباس حسن الاعصر</cp:lastModifiedBy>
  <cp:revision>1</cp:revision>
  <dcterms:created xsi:type="dcterms:W3CDTF">2025-09-24T19:57:27Z</dcterms:created>
  <dcterms:modified xsi:type="dcterms:W3CDTF">2025-09-24T20:31:35Z</dcterms:modified>
</cp:coreProperties>
</file>